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71" r:id="rId3"/>
    <p:sldId id="260" r:id="rId4"/>
    <p:sldId id="259" r:id="rId5"/>
    <p:sldId id="273" r:id="rId6"/>
    <p:sldId id="272" r:id="rId7"/>
    <p:sldId id="262" r:id="rId8"/>
    <p:sldId id="264" r:id="rId9"/>
    <p:sldId id="266" r:id="rId10"/>
    <p:sldId id="274" r:id="rId11"/>
    <p:sldId id="275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1" autoAdjust="0"/>
    <p:restoredTop sz="94643"/>
  </p:normalViewPr>
  <p:slideViewPr>
    <p:cSldViewPr snapToGrid="0">
      <p:cViewPr varScale="1">
        <p:scale>
          <a:sx n="110" d="100"/>
          <a:sy n="110" d="100"/>
        </p:scale>
        <p:origin x="6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83417-BB64-487E-9E33-3035C09AE19C}" type="datetimeFigureOut">
              <a:rPr lang="en-US" smtClean="0"/>
              <a:t>6/30/22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3B9259-15D4-4767-B194-FE8B4F45F2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351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Book 3289, P 300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3B9259-15D4-4767-B194-FE8B4F45F24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61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3B9259-15D4-4767-B194-FE8B4F45F24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89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3B9259-15D4-4767-B194-FE8B4F45F24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1796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3B9259-15D4-4767-B194-FE8B4F45F24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639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3B9259-15D4-4767-B194-FE8B4F45F24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898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A8E53-1617-4648-8AD9-80B81B805E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ED2AA4-5359-48EC-858D-B4F4A8D29C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C74A12-30A8-42A1-8D6A-739B6A768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0C40-4058-4E48-89E2-312EB5C5174E}" type="datetimeFigureOut">
              <a:rPr lang="en-US" smtClean="0"/>
              <a:t>6/30/22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8B168D-0D11-4419-AE17-7D4E6E068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57174-069D-4CC2-A71A-1BDFF77E9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365F-1E2A-40F7-BECB-5B8AB12C12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8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28EE7-43A8-4B41-AA26-4656DFE57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E75E96-B338-449A-817E-4F1398E4E4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A2B32E-1529-4642-A4B5-C0CD3B710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0C40-4058-4E48-89E2-312EB5C5174E}" type="datetimeFigureOut">
              <a:rPr lang="en-US" smtClean="0"/>
              <a:t>6/30/22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82365-D10D-4534-886A-8BAD7B5FE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2A016-7380-4B8B-A6C1-67582C022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365F-1E2A-40F7-BECB-5B8AB12C12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027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EDCE3E-1026-4EF1-A783-D64D03883E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D71154-9E9F-43A9-AF9A-5C185FDF2E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96715-1BB3-4B94-B700-06C8BDF2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0C40-4058-4E48-89E2-312EB5C5174E}" type="datetimeFigureOut">
              <a:rPr lang="en-US" smtClean="0"/>
              <a:t>6/30/22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21145-61E9-4B1E-B3DA-D84BB6715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0E927E-98AF-4DF6-809B-58E74DF5E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365F-1E2A-40F7-BECB-5B8AB12C12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621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346F4-0D19-4370-B9D5-01709EFE2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8FF51-C25F-40C8-BA8E-74924ABD0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1ECE6F-6ACD-4F74-BC2D-799B4DDC7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0C40-4058-4E48-89E2-312EB5C5174E}" type="datetimeFigureOut">
              <a:rPr lang="en-US" smtClean="0"/>
              <a:t>6/30/22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5EF421-4F22-4B80-9C66-873C962AB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2C0D4-D1FA-429A-9EA0-994AACE57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365F-1E2A-40F7-BECB-5B8AB12C12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74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BF133-4256-4DE1-B49E-EB6F9FCC5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2CCCEE-0309-4706-A32B-94FB1EA564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6B476-5344-46C2-B99E-D7751A8DF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0C40-4058-4E48-89E2-312EB5C5174E}" type="datetimeFigureOut">
              <a:rPr lang="en-US" smtClean="0"/>
              <a:t>6/30/22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BDCD4-C36F-4A6A-BBBA-6D50367FA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FAD90-061F-4AF9-856F-D8F0D8508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365F-1E2A-40F7-BECB-5B8AB12C12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591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7E9A0-BF5C-4F32-BB58-74BAD1D69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14C22-F522-4379-8C9A-F2ABB914B0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02E9B7-0A9A-453C-B5AE-3D05F211AB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439F6A-C45E-497A-B51B-E9F191C35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0C40-4058-4E48-89E2-312EB5C5174E}" type="datetimeFigureOut">
              <a:rPr lang="en-US" smtClean="0"/>
              <a:t>6/30/22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991ED-5BE9-4D49-9FC2-6087B2018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7B1D06-A8F4-4749-824A-24D799687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365F-1E2A-40F7-BECB-5B8AB12C12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081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ECFB9-4BA9-4A28-843D-302DE4FB0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1B21FE-9918-46AF-BCA5-D2F5C45A4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184DC3-7346-4119-A82C-8BA319A1B8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6B91B4-081B-48EB-99CC-CB566C8FC0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1F3171-56AE-4915-B9E1-34FBBBB5B0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35C781-408E-47E8-8521-5125C5C90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0C40-4058-4E48-89E2-312EB5C5174E}" type="datetimeFigureOut">
              <a:rPr lang="en-US" smtClean="0"/>
              <a:t>6/30/22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D67EF6-E8BE-46C0-A745-49F5CDB3E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0EFC00-B42E-46B9-9230-B23015D3A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365F-1E2A-40F7-BECB-5B8AB12C12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751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859CD-1D39-4AFE-A207-7405FAC66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2D6768-0FEA-4493-BDA7-92240C1C8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0C40-4058-4E48-89E2-312EB5C5174E}" type="datetimeFigureOut">
              <a:rPr lang="en-US" smtClean="0"/>
              <a:t>6/30/22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CAFB7F-C709-4BEB-85EB-70127DE89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E251D5-6287-4286-BEAD-A713B0E3D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365F-1E2A-40F7-BECB-5B8AB12C12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107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DFD67E-39FB-439A-B9B9-D79DF7E5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0C40-4058-4E48-89E2-312EB5C5174E}" type="datetimeFigureOut">
              <a:rPr lang="en-US" smtClean="0"/>
              <a:t>6/30/22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1107F1-5A58-4EC1-AD33-F72950AB6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90A1E6-022F-4052-B0B5-BD728D66C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365F-1E2A-40F7-BECB-5B8AB12C12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305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876B1-FFC5-4DE9-AB57-A19E952DD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F453B-9C26-4ADD-B1F2-B51A80C59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3D981E-7725-46D3-8611-D31F7DD130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5CAE88-81FD-493E-B759-63B34E4B8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0C40-4058-4E48-89E2-312EB5C5174E}" type="datetimeFigureOut">
              <a:rPr lang="en-US" smtClean="0"/>
              <a:t>6/30/22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09CD10-2B4B-442D-A7FB-C37DD664C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C10D8-D100-474D-8D1E-3D8403249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365F-1E2A-40F7-BECB-5B8AB12C12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791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93D3B-037D-42AF-B734-F80952759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4435B0-0EEE-4464-A030-B5B839B04B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A370A4-37C9-445D-9C80-CEFA6794B0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BB4660-D069-40C3-9A31-DE855CA66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0C40-4058-4E48-89E2-312EB5C5174E}" type="datetimeFigureOut">
              <a:rPr lang="en-US" smtClean="0"/>
              <a:t>6/30/22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8FC6B1-C131-4F10-8AB7-8875DEFD3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7E3EB1-F7B8-4D81-8682-7339E6DF3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F365F-1E2A-40F7-BECB-5B8AB12C12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344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423429-5E2C-4112-BBB7-1AC7B8B39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C02747-606C-408A-8787-B5B2C9A175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B84236-E53A-4656-B567-1F49EEB71D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50C40-4058-4E48-89E2-312EB5C5174E}" type="datetimeFigureOut">
              <a:rPr lang="en-US" smtClean="0"/>
              <a:t>6/30/22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E093F-9B81-4066-BA2C-20299E812F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28023-A249-4C34-B212-603366AB9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365F-1E2A-40F7-BECB-5B8AB12C12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967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901B58-8004-4AF8-9601-9B944AFEB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041" y="1919195"/>
            <a:ext cx="3701733" cy="3373514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n-US" sz="4000" b="1" i="1" dirty="0">
                <a:solidFill>
                  <a:srgbClr val="FFFFFF"/>
                </a:solidFill>
              </a:rPr>
              <a:t>Past State Planning Initiatives Regarding</a:t>
            </a:r>
            <a:br>
              <a:rPr lang="en-US" sz="4000" b="1" i="1" dirty="0">
                <a:solidFill>
                  <a:srgbClr val="FFFFFF"/>
                </a:solidFill>
              </a:rPr>
            </a:br>
            <a:r>
              <a:rPr lang="en-US" sz="4000" b="1" i="1" dirty="0">
                <a:solidFill>
                  <a:srgbClr val="FFFFFF"/>
                </a:solidFill>
              </a:rPr>
              <a:t>Sears Island and Mack Point</a:t>
            </a:r>
            <a:br>
              <a:rPr lang="en-US" sz="4000" i="1" dirty="0">
                <a:solidFill>
                  <a:srgbClr val="FFFFFF"/>
                </a:solidFill>
              </a:rPr>
            </a:br>
            <a:br>
              <a:rPr lang="en-US" sz="4000" i="1" dirty="0">
                <a:solidFill>
                  <a:srgbClr val="FFFFFF"/>
                </a:solidFill>
              </a:rPr>
            </a:br>
            <a:br>
              <a:rPr lang="en-US" sz="4000" i="1" dirty="0">
                <a:solidFill>
                  <a:srgbClr val="FFFFFF"/>
                </a:solidFill>
              </a:rPr>
            </a:br>
            <a:r>
              <a:rPr lang="en-US" sz="2700" i="1" dirty="0">
                <a:solidFill>
                  <a:srgbClr val="FFFFFF"/>
                </a:solidFill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205B9-BC8D-4007-8DF1-3F4CA0DCD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5468" y="655976"/>
            <a:ext cx="7146524" cy="5546047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200" b="1" u="sng" dirty="0">
                <a:solidFill>
                  <a:srgbClr val="002060"/>
                </a:solidFill>
              </a:rPr>
              <a:t>Sears Island Planning Initiative (SIPI)</a:t>
            </a:r>
          </a:p>
          <a:p>
            <a:pPr marL="0" indent="0" algn="ctr">
              <a:buNone/>
            </a:pPr>
            <a:r>
              <a:rPr lang="en-US" b="1" i="1" dirty="0">
                <a:solidFill>
                  <a:srgbClr val="002060"/>
                </a:solidFill>
              </a:rPr>
              <a:t>Steering Committee Consensus Agreement</a:t>
            </a:r>
          </a:p>
          <a:p>
            <a:pPr marL="0" indent="0" algn="ctr">
              <a:buNone/>
            </a:pPr>
            <a:r>
              <a:rPr lang="en-US" sz="2000" i="1" dirty="0">
                <a:solidFill>
                  <a:srgbClr val="002060"/>
                </a:solidFill>
              </a:rPr>
              <a:t>April 2007</a:t>
            </a:r>
          </a:p>
          <a:p>
            <a:pPr marL="0" indent="0" algn="ctr"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3200" b="1" u="sng" dirty="0">
                <a:solidFill>
                  <a:srgbClr val="002060"/>
                </a:solidFill>
              </a:rPr>
              <a:t>Joint Use Planning Committee (JUPC) </a:t>
            </a:r>
          </a:p>
          <a:p>
            <a:pPr marL="0" indent="0" algn="ctr">
              <a:buNone/>
            </a:pPr>
            <a:r>
              <a:rPr lang="en-US" sz="2200" b="1" i="1" dirty="0">
                <a:solidFill>
                  <a:srgbClr val="002060"/>
                </a:solidFill>
              </a:rPr>
              <a:t>Final Report and Recommendations for Implementation </a:t>
            </a:r>
          </a:p>
          <a:p>
            <a:pPr marL="0" indent="0" algn="ctr">
              <a:buNone/>
            </a:pPr>
            <a:r>
              <a:rPr lang="en-US" sz="2000" i="1" dirty="0">
                <a:solidFill>
                  <a:srgbClr val="002060"/>
                </a:solidFill>
              </a:rPr>
              <a:t>2008</a:t>
            </a:r>
          </a:p>
        </p:txBody>
      </p:sp>
    </p:spTree>
    <p:extLst>
      <p:ext uri="{BB962C8B-B14F-4D97-AF65-F5344CB8AC3E}">
        <p14:creationId xmlns:p14="http://schemas.microsoft.com/office/powerpoint/2010/main" val="771976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901B58-8004-4AF8-9601-9B944AFEB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40" y="-521277"/>
            <a:ext cx="3701733" cy="5095617"/>
          </a:xfrm>
        </p:spPr>
        <p:txBody>
          <a:bodyPr anchor="b">
            <a:normAutofit/>
          </a:bodyPr>
          <a:lstStyle/>
          <a:p>
            <a:pPr algn="ctr"/>
            <a:br>
              <a:rPr lang="en-US" sz="4000" i="1" dirty="0">
                <a:solidFill>
                  <a:srgbClr val="FFFFFF"/>
                </a:solidFill>
              </a:rPr>
            </a:br>
            <a:br>
              <a:rPr lang="en-US" sz="4000" i="1" dirty="0">
                <a:solidFill>
                  <a:srgbClr val="FFFFFF"/>
                </a:solidFill>
              </a:rPr>
            </a:br>
            <a:r>
              <a:rPr lang="en-US" sz="4000" i="1" dirty="0">
                <a:solidFill>
                  <a:srgbClr val="FFFFFF"/>
                </a:solidFill>
              </a:rPr>
              <a:t>JUPC</a:t>
            </a:r>
            <a:br>
              <a:rPr lang="en-US" sz="4000" i="1" dirty="0">
                <a:solidFill>
                  <a:srgbClr val="FFFFFF"/>
                </a:solidFill>
              </a:rPr>
            </a:br>
            <a:r>
              <a:rPr lang="en-US" sz="3600" i="1" dirty="0">
                <a:solidFill>
                  <a:srgbClr val="FFFFFF"/>
                </a:solidFill>
              </a:rPr>
              <a:t>Final Report</a:t>
            </a:r>
            <a:br>
              <a:rPr lang="en-US" sz="3600" i="1" dirty="0">
                <a:solidFill>
                  <a:srgbClr val="FFFFFF"/>
                </a:solidFill>
              </a:rPr>
            </a:br>
            <a:br>
              <a:rPr lang="en-US" sz="2400" i="1" dirty="0">
                <a:solidFill>
                  <a:srgbClr val="FFFFFF"/>
                </a:solidFill>
              </a:rPr>
            </a:br>
            <a:br>
              <a:rPr lang="en-US" sz="2400" i="1" dirty="0">
                <a:solidFill>
                  <a:srgbClr val="FFFFFF"/>
                </a:solidFill>
              </a:rPr>
            </a:br>
            <a:br>
              <a:rPr lang="en-US" sz="2400" i="1" dirty="0">
                <a:solidFill>
                  <a:srgbClr val="FFFFFF"/>
                </a:solidFill>
              </a:rPr>
            </a:br>
            <a:endParaRPr lang="en-US" sz="2400" i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205B9-BC8D-4007-8DF1-3F4CA0DCD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7165" y="319542"/>
            <a:ext cx="8091787" cy="5937751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3500" b="1" i="1" dirty="0">
                <a:solidFill>
                  <a:schemeClr val="accent1">
                    <a:lumMod val="50000"/>
                  </a:schemeClr>
                </a:solidFill>
              </a:rPr>
              <a:t>JUPC Tasks</a:t>
            </a:r>
          </a:p>
          <a:p>
            <a:pPr>
              <a:buSzPct val="50000"/>
              <a:buFont typeface="Wingdings" panose="05000000000000000000" pitchFamily="2" charset="2"/>
              <a:buChar char="Ø"/>
            </a:pPr>
            <a:endParaRPr lang="en-US" sz="2400" dirty="0"/>
          </a:p>
          <a:p>
            <a:pPr algn="ctr">
              <a:buSzPct val="50000"/>
              <a:buFont typeface="Wingdings" panose="05000000000000000000" pitchFamily="2" charset="2"/>
              <a:buChar char="Ø"/>
            </a:pPr>
            <a:r>
              <a:rPr lang="en-US" sz="2400" dirty="0"/>
              <a:t>Define Boundaries: Transportation Parcel &amp; Protected Property:</a:t>
            </a:r>
          </a:p>
          <a:p>
            <a:pPr marL="457200" lvl="1" indent="0" algn="ctr">
              <a:buSzPct val="50000"/>
              <a:buNone/>
            </a:pPr>
            <a:endParaRPr lang="en-US" sz="1800" i="1" u="sng" dirty="0"/>
          </a:p>
          <a:p>
            <a:pPr marL="457200" lvl="1" indent="0" algn="ctr">
              <a:buSzPct val="50000"/>
              <a:buNone/>
            </a:pPr>
            <a:r>
              <a:rPr lang="en-US" sz="1800" i="1" u="sng" dirty="0"/>
              <a:t>Action:  Adopted Boundary Map </a:t>
            </a:r>
            <a:r>
              <a:rPr lang="en-US" sz="1800" i="1" dirty="0"/>
              <a:t>:</a:t>
            </a:r>
          </a:p>
          <a:p>
            <a:pPr marL="0" indent="0" algn="ctr">
              <a:buSzPct val="50000"/>
              <a:buNone/>
            </a:pPr>
            <a:r>
              <a:rPr lang="en-US" sz="1800" i="1" dirty="0"/>
              <a:t> 	Transportation Parcel: 330 acres;  11,514 feet of shoreline</a:t>
            </a:r>
          </a:p>
          <a:p>
            <a:pPr marL="0" indent="0" algn="ctr">
              <a:buSzPct val="50000"/>
              <a:buNone/>
            </a:pPr>
            <a:r>
              <a:rPr lang="en-US" sz="1800" i="1" dirty="0"/>
              <a:t> 	Cell Tower Lease: 5 acres</a:t>
            </a:r>
          </a:p>
          <a:p>
            <a:pPr marL="0" indent="0" algn="ctr">
              <a:buSzPct val="50000"/>
              <a:buNone/>
            </a:pPr>
            <a:r>
              <a:rPr lang="en-US" sz="1800" i="1" dirty="0"/>
              <a:t> 	Protected Property: 601 acres; 19,290 feet of shoreline</a:t>
            </a:r>
          </a:p>
          <a:p>
            <a:pPr marL="457200" lvl="1" indent="0" algn="ctr">
              <a:buSzPct val="50000"/>
              <a:buNone/>
            </a:pPr>
            <a:endParaRPr lang="en-US" sz="2000" i="1" dirty="0"/>
          </a:p>
          <a:p>
            <a:pPr algn="ctr">
              <a:buSzPct val="50000"/>
              <a:buFont typeface="Wingdings" panose="05000000000000000000" pitchFamily="2" charset="2"/>
              <a:buChar char="Ø"/>
            </a:pPr>
            <a:r>
              <a:rPr lang="en-US" sz="2400" dirty="0"/>
              <a:t>Develop buffer (Conservation) Easement</a:t>
            </a:r>
          </a:p>
          <a:p>
            <a:pPr marL="457200" lvl="1" indent="0" algn="ctr">
              <a:buSzPct val="50000"/>
              <a:buNone/>
            </a:pPr>
            <a:endParaRPr lang="en-US" sz="1800" i="1" u="sng" dirty="0"/>
          </a:p>
          <a:p>
            <a:pPr marL="457200" lvl="1" indent="0" algn="ctr">
              <a:buSzPct val="50000"/>
              <a:buNone/>
            </a:pPr>
            <a:r>
              <a:rPr lang="en-US" sz="1800" i="1" u="sng" dirty="0"/>
              <a:t>Action: Executed Easement for Protected Property in January 2009</a:t>
            </a:r>
            <a:r>
              <a:rPr lang="en-US" sz="1800" i="1" dirty="0"/>
              <a:t>. </a:t>
            </a:r>
          </a:p>
          <a:p>
            <a:pPr marL="457200" lvl="1" indent="0" algn="ctr">
              <a:buNone/>
            </a:pPr>
            <a:r>
              <a:rPr lang="en-US" sz="1800" i="1" dirty="0"/>
              <a:t>	Holder: Maine Coast Heritage Trust</a:t>
            </a:r>
          </a:p>
          <a:p>
            <a:pPr marL="0" indent="0">
              <a:buNone/>
            </a:pPr>
            <a:endParaRPr lang="en-US" sz="1600" dirty="0"/>
          </a:p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6847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901B58-8004-4AF8-9601-9B944AFEB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40" y="-521277"/>
            <a:ext cx="3701733" cy="5095617"/>
          </a:xfrm>
        </p:spPr>
        <p:txBody>
          <a:bodyPr anchor="b">
            <a:normAutofit/>
          </a:bodyPr>
          <a:lstStyle/>
          <a:p>
            <a:pPr algn="ctr"/>
            <a:br>
              <a:rPr lang="en-US" sz="4000" i="1" dirty="0">
                <a:solidFill>
                  <a:srgbClr val="FFFFFF"/>
                </a:solidFill>
              </a:rPr>
            </a:br>
            <a:br>
              <a:rPr lang="en-US" sz="4000" i="1" dirty="0">
                <a:solidFill>
                  <a:srgbClr val="FFFFFF"/>
                </a:solidFill>
              </a:rPr>
            </a:br>
            <a:r>
              <a:rPr lang="en-US" sz="4000" i="1" dirty="0">
                <a:solidFill>
                  <a:srgbClr val="FFFFFF"/>
                </a:solidFill>
              </a:rPr>
              <a:t>JUPC</a:t>
            </a:r>
            <a:br>
              <a:rPr lang="en-US" sz="4000" i="1" dirty="0">
                <a:solidFill>
                  <a:srgbClr val="FFFFFF"/>
                </a:solidFill>
              </a:rPr>
            </a:br>
            <a:r>
              <a:rPr lang="en-US" sz="3600" i="1" dirty="0">
                <a:solidFill>
                  <a:srgbClr val="FFFFFF"/>
                </a:solidFill>
              </a:rPr>
              <a:t>Final Report</a:t>
            </a:r>
            <a:br>
              <a:rPr lang="en-US" sz="2400" i="1" dirty="0">
                <a:solidFill>
                  <a:srgbClr val="FFFFFF"/>
                </a:solidFill>
              </a:rPr>
            </a:br>
            <a:br>
              <a:rPr lang="en-US" sz="2400" i="1" dirty="0">
                <a:solidFill>
                  <a:srgbClr val="FFFFFF"/>
                </a:solidFill>
              </a:rPr>
            </a:br>
            <a:br>
              <a:rPr lang="en-US" sz="2400" i="1" dirty="0">
                <a:solidFill>
                  <a:srgbClr val="FFFFFF"/>
                </a:solidFill>
              </a:rPr>
            </a:br>
            <a:endParaRPr lang="en-US" sz="2400" i="1" dirty="0">
              <a:solidFill>
                <a:srgbClr val="FFFFFF"/>
              </a:solidFill>
            </a:endParaRP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90D6181B-388C-47E8-8D5A-9C8B816C82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054389" y="1022775"/>
            <a:ext cx="8134563" cy="533978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3A56752-74D2-4DA5-9BCF-C5F1B27FC410}"/>
              </a:ext>
            </a:extLst>
          </p:cNvPr>
          <p:cNvSpPr txBox="1"/>
          <p:nvPr/>
        </p:nvSpPr>
        <p:spPr>
          <a:xfrm>
            <a:off x="6837432" y="188222"/>
            <a:ext cx="2738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>
                <a:solidFill>
                  <a:srgbClr val="002060"/>
                </a:solidFill>
              </a:rPr>
              <a:t>BOUNDARIES</a:t>
            </a:r>
          </a:p>
        </p:txBody>
      </p:sp>
    </p:spTree>
    <p:extLst>
      <p:ext uri="{BB962C8B-B14F-4D97-AF65-F5344CB8AC3E}">
        <p14:creationId xmlns:p14="http://schemas.microsoft.com/office/powerpoint/2010/main" val="2776545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901B58-8004-4AF8-9601-9B944AFEB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041" y="-990226"/>
            <a:ext cx="3701733" cy="5095617"/>
          </a:xfrm>
        </p:spPr>
        <p:txBody>
          <a:bodyPr anchor="b">
            <a:normAutofit/>
          </a:bodyPr>
          <a:lstStyle/>
          <a:p>
            <a:pPr algn="ctr"/>
            <a:r>
              <a:rPr lang="en-US" sz="4000" i="1" dirty="0">
                <a:solidFill>
                  <a:srgbClr val="FFFFFF"/>
                </a:solidFill>
              </a:rPr>
              <a:t>JUPC</a:t>
            </a:r>
            <a:br>
              <a:rPr lang="en-US" sz="6000" i="1" dirty="0">
                <a:solidFill>
                  <a:srgbClr val="FFFFFF"/>
                </a:solidFill>
              </a:rPr>
            </a:br>
            <a:r>
              <a:rPr lang="en-US" sz="3600" i="1" dirty="0">
                <a:solidFill>
                  <a:srgbClr val="FFFFFF"/>
                </a:solidFill>
              </a:rPr>
              <a:t>Final Report</a:t>
            </a:r>
            <a:br>
              <a:rPr lang="en-US" sz="2400" i="1" dirty="0">
                <a:solidFill>
                  <a:srgbClr val="FFFFFF"/>
                </a:solidFill>
              </a:rPr>
            </a:br>
            <a:br>
              <a:rPr lang="en-US" sz="2400" i="1" dirty="0">
                <a:solidFill>
                  <a:srgbClr val="FFFFFF"/>
                </a:solidFill>
              </a:rPr>
            </a:br>
            <a:r>
              <a:rPr lang="en-US" sz="2400" i="1" dirty="0">
                <a:solidFill>
                  <a:srgbClr val="FFFFFF"/>
                </a:solidFill>
              </a:rPr>
              <a:t>(Rec. #2, p.8)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205B9-BC8D-4007-8DF1-3F4CA0DCD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5711" y="-10142"/>
            <a:ext cx="6555347" cy="593775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en-US" sz="3200" b="1" i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n-US" sz="3200" b="1" i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200" b="1" i="1" dirty="0">
                <a:solidFill>
                  <a:schemeClr val="accent1">
                    <a:lumMod val="50000"/>
                  </a:schemeClr>
                </a:solidFill>
              </a:rPr>
              <a:t>Transportation Parcel Location</a:t>
            </a:r>
          </a:p>
          <a:p>
            <a:pPr marL="0" indent="0" algn="ctr">
              <a:buNone/>
            </a:pPr>
            <a:r>
              <a:rPr lang="en-US" sz="2400" i="1" dirty="0"/>
              <a:t>330 acres</a:t>
            </a:r>
          </a:p>
          <a:p>
            <a:pPr marL="0" indent="0" algn="ctr">
              <a:buNone/>
            </a:pP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dirty="0"/>
              <a:t>Primary Factors</a:t>
            </a:r>
          </a:p>
          <a:p>
            <a:pPr lvl="1" algn="ctr">
              <a:lnSpc>
                <a:spcPct val="150000"/>
              </a:lnSpc>
              <a:spcBef>
                <a:spcPts val="0"/>
              </a:spcBef>
              <a:buSzPct val="50000"/>
              <a:buFont typeface="Wingdings" panose="05000000000000000000" pitchFamily="2" charset="2"/>
              <a:buChar char="Ø"/>
            </a:pPr>
            <a:r>
              <a:rPr lang="en-US" sz="1800" dirty="0"/>
              <a:t>Orientation to existing federal navigation channel</a:t>
            </a:r>
          </a:p>
          <a:p>
            <a:pPr lvl="1" algn="ctr">
              <a:lnSpc>
                <a:spcPct val="150000"/>
              </a:lnSpc>
              <a:spcBef>
                <a:spcPts val="0"/>
              </a:spcBef>
              <a:buSzPct val="50000"/>
              <a:buFont typeface="Wingdings" panose="05000000000000000000" pitchFamily="2" charset="2"/>
              <a:buChar char="Ø"/>
            </a:pPr>
            <a:r>
              <a:rPr lang="en-US" sz="1800" dirty="0"/>
              <a:t>Site topography to accommodate rail service</a:t>
            </a:r>
          </a:p>
          <a:p>
            <a:endParaRPr lang="en-US" sz="1600" dirty="0"/>
          </a:p>
          <a:p>
            <a:pPr marL="0" indent="0" algn="ctr">
              <a:buNone/>
            </a:pPr>
            <a:endParaRPr lang="en-US" sz="1600" b="1" dirty="0"/>
          </a:p>
          <a:p>
            <a:pPr marL="0" indent="0" algn="ctr">
              <a:buNone/>
            </a:pPr>
            <a:r>
              <a:rPr lang="en-US" sz="2400" dirty="0"/>
              <a:t>Secondary Factors</a:t>
            </a:r>
          </a:p>
          <a:p>
            <a:pPr algn="ctr">
              <a:buSzPct val="50000"/>
              <a:buFont typeface="Wingdings" panose="05000000000000000000" pitchFamily="2" charset="2"/>
              <a:buChar char="Ø"/>
            </a:pPr>
            <a:r>
              <a:rPr lang="en-US" sz="1800" dirty="0"/>
              <a:t>Wetlands, vernal pools, endangered species</a:t>
            </a:r>
          </a:p>
          <a:p>
            <a:pPr algn="ctr">
              <a:buSzPct val="50000"/>
              <a:buFont typeface="Wingdings" panose="05000000000000000000" pitchFamily="2" charset="2"/>
              <a:buChar char="Ø"/>
            </a:pPr>
            <a:r>
              <a:rPr lang="en-US" sz="1800" dirty="0"/>
              <a:t>Coastal bird and shellfish habitat, eelgrass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1600" b="1" dirty="0"/>
          </a:p>
          <a:p>
            <a:pPr marL="0" indent="0">
              <a:buNone/>
            </a:pPr>
            <a:endParaRPr lang="en-US" sz="1600" dirty="0"/>
          </a:p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35558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901B58-8004-4AF8-9601-9B944AFEB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041" y="-1110289"/>
            <a:ext cx="3701733" cy="5095617"/>
          </a:xfrm>
        </p:spPr>
        <p:txBody>
          <a:bodyPr anchor="b">
            <a:normAutofit/>
          </a:bodyPr>
          <a:lstStyle/>
          <a:p>
            <a:pPr algn="ctr"/>
            <a:br>
              <a:rPr lang="en-US" sz="4000" i="1" dirty="0">
                <a:solidFill>
                  <a:srgbClr val="FFFFFF"/>
                </a:solidFill>
              </a:rPr>
            </a:br>
            <a:r>
              <a:rPr lang="en-US" sz="4000" i="1" dirty="0">
                <a:solidFill>
                  <a:srgbClr val="FFFFFF"/>
                </a:solidFill>
              </a:rPr>
              <a:t>JUPC</a:t>
            </a:r>
            <a:br>
              <a:rPr lang="en-US" sz="3600" i="1" dirty="0">
                <a:solidFill>
                  <a:srgbClr val="FFFFFF"/>
                </a:solidFill>
              </a:rPr>
            </a:br>
            <a:r>
              <a:rPr lang="en-US" sz="3600" i="1" dirty="0">
                <a:solidFill>
                  <a:srgbClr val="FFFFFF"/>
                </a:solidFill>
              </a:rPr>
              <a:t>Final Report</a:t>
            </a:r>
            <a:br>
              <a:rPr lang="en-US" sz="2400" i="1" dirty="0">
                <a:solidFill>
                  <a:srgbClr val="FFFFFF"/>
                </a:solidFill>
              </a:rPr>
            </a:br>
            <a:br>
              <a:rPr lang="en-US" sz="2400" i="1" dirty="0">
                <a:solidFill>
                  <a:srgbClr val="FFFFFF"/>
                </a:solidFill>
              </a:rPr>
            </a:br>
            <a:r>
              <a:rPr lang="en-US" sz="2400" i="1" dirty="0">
                <a:solidFill>
                  <a:srgbClr val="FFFFFF"/>
                </a:solidFill>
              </a:rPr>
              <a:t>(Rec. #2, p.8)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205B9-BC8D-4007-8DF1-3F4CA0DCD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1907" y="1437519"/>
            <a:ext cx="6555347" cy="4732256"/>
          </a:xfrm>
        </p:spPr>
        <p:txBody>
          <a:bodyPr anchor="ctr"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500" b="1" i="1" dirty="0">
                <a:solidFill>
                  <a:schemeClr val="accent1">
                    <a:lumMod val="50000"/>
                  </a:schemeClr>
                </a:solidFill>
              </a:rPr>
              <a:t>Protected Property Location</a:t>
            </a:r>
          </a:p>
          <a:p>
            <a:pPr marL="0" indent="0" algn="ctr">
              <a:buNone/>
            </a:pPr>
            <a:r>
              <a:rPr lang="en-US" sz="2400" i="1" dirty="0"/>
              <a:t>601 acres</a:t>
            </a:r>
          </a:p>
          <a:p>
            <a:pPr marL="0" indent="0" algn="ctr">
              <a:buNone/>
            </a:pPr>
            <a:endParaRPr lang="en-US" sz="3200" b="1" i="1" dirty="0"/>
          </a:p>
          <a:p>
            <a:pPr marL="0" indent="0" algn="ctr">
              <a:buNone/>
            </a:pP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Considerations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 lvl="3">
              <a:lnSpc>
                <a:spcPct val="100000"/>
              </a:lnSpc>
              <a:spcBef>
                <a:spcPts val="0"/>
              </a:spcBef>
              <a:buSzPct val="50000"/>
              <a:buFont typeface="Wingdings" panose="05000000000000000000" pitchFamily="2" charset="2"/>
              <a:buChar char="Ø"/>
            </a:pPr>
            <a:r>
              <a:rPr lang="en-US" dirty="0"/>
              <a:t>Existing trail network</a:t>
            </a:r>
          </a:p>
          <a:p>
            <a:pPr lvl="3">
              <a:lnSpc>
                <a:spcPct val="100000"/>
              </a:lnSpc>
              <a:spcBef>
                <a:spcPts val="0"/>
              </a:spcBef>
              <a:buSzPct val="50000"/>
              <a:buFont typeface="Wingdings" panose="05000000000000000000" pitchFamily="2" charset="2"/>
              <a:buChar char="Ø"/>
            </a:pPr>
            <a:endParaRPr lang="en-US" dirty="0"/>
          </a:p>
          <a:p>
            <a:pPr lvl="3">
              <a:lnSpc>
                <a:spcPct val="100000"/>
              </a:lnSpc>
              <a:spcBef>
                <a:spcPts val="0"/>
              </a:spcBef>
              <a:buSzPct val="50000"/>
              <a:buFont typeface="Wingdings" panose="05000000000000000000" pitchFamily="2" charset="2"/>
              <a:buChar char="Ø"/>
            </a:pPr>
            <a:r>
              <a:rPr lang="en-US" dirty="0"/>
              <a:t>Views from certain vantage points</a:t>
            </a:r>
          </a:p>
          <a:p>
            <a:pPr lvl="3">
              <a:lnSpc>
                <a:spcPct val="100000"/>
              </a:lnSpc>
              <a:spcBef>
                <a:spcPts val="0"/>
              </a:spcBef>
              <a:buSzPct val="50000"/>
              <a:buFont typeface="Wingdings" panose="05000000000000000000" pitchFamily="2" charset="2"/>
              <a:buChar char="Ø"/>
            </a:pPr>
            <a:endParaRPr lang="en-US" dirty="0"/>
          </a:p>
          <a:p>
            <a:pPr lvl="3">
              <a:lnSpc>
                <a:spcPct val="100000"/>
              </a:lnSpc>
              <a:spcBef>
                <a:spcPts val="0"/>
              </a:spcBef>
              <a:buSzPct val="50000"/>
              <a:buFont typeface="Wingdings" panose="05000000000000000000" pitchFamily="2" charset="2"/>
              <a:buChar char="Ø"/>
            </a:pPr>
            <a:r>
              <a:rPr lang="en-US" dirty="0"/>
              <a:t>Important natural beach </a:t>
            </a:r>
          </a:p>
          <a:p>
            <a:pPr lvl="3">
              <a:lnSpc>
                <a:spcPct val="100000"/>
              </a:lnSpc>
              <a:spcBef>
                <a:spcPts val="0"/>
              </a:spcBef>
              <a:buSzPct val="50000"/>
              <a:buFont typeface="Wingdings" panose="05000000000000000000" pitchFamily="2" charset="2"/>
              <a:buChar char="Ø"/>
            </a:pPr>
            <a:endParaRPr lang="en-US" dirty="0"/>
          </a:p>
          <a:p>
            <a:pPr lvl="3">
              <a:lnSpc>
                <a:spcPct val="100000"/>
              </a:lnSpc>
              <a:spcBef>
                <a:spcPts val="0"/>
              </a:spcBef>
              <a:buSzPct val="50000"/>
              <a:buFont typeface="Wingdings" panose="05000000000000000000" pitchFamily="2" charset="2"/>
              <a:buChar char="Ø"/>
            </a:pPr>
            <a:r>
              <a:rPr lang="en-US" dirty="0"/>
              <a:t>Natural resources</a:t>
            </a:r>
          </a:p>
          <a:p>
            <a:pPr lvl="3">
              <a:lnSpc>
                <a:spcPct val="100000"/>
              </a:lnSpc>
              <a:spcBef>
                <a:spcPts val="0"/>
              </a:spcBef>
              <a:buSzPct val="50000"/>
              <a:buFont typeface="Wingdings" panose="05000000000000000000" pitchFamily="2" charset="2"/>
              <a:buChar char="Ø"/>
            </a:pPr>
            <a:endParaRPr lang="en-US" dirty="0"/>
          </a:p>
          <a:p>
            <a:pPr lvl="3">
              <a:lnSpc>
                <a:spcPct val="100000"/>
              </a:lnSpc>
              <a:spcBef>
                <a:spcPts val="0"/>
              </a:spcBef>
              <a:buSzPct val="50000"/>
              <a:buFont typeface="Wingdings" panose="05000000000000000000" pitchFamily="2" charset="2"/>
              <a:buChar char="Ø"/>
            </a:pPr>
            <a:r>
              <a:rPr lang="en-US" dirty="0"/>
              <a:t>Access</a:t>
            </a:r>
          </a:p>
          <a:p>
            <a:pPr lvl="3">
              <a:lnSpc>
                <a:spcPct val="100000"/>
              </a:lnSpc>
              <a:spcBef>
                <a:spcPts val="0"/>
              </a:spcBef>
              <a:buSzPct val="50000"/>
              <a:buFont typeface="Wingdings" panose="05000000000000000000" pitchFamily="2" charset="2"/>
              <a:buChar char="Ø"/>
            </a:pPr>
            <a:endParaRPr lang="en-US" dirty="0"/>
          </a:p>
          <a:p>
            <a:pPr lvl="3">
              <a:lnSpc>
                <a:spcPct val="100000"/>
              </a:lnSpc>
              <a:spcBef>
                <a:spcPts val="0"/>
              </a:spcBef>
              <a:buSzPct val="50000"/>
              <a:buFont typeface="Wingdings" panose="05000000000000000000" pitchFamily="2" charset="2"/>
              <a:buChar char="Ø"/>
            </a:pPr>
            <a:r>
              <a:rPr lang="en-US" dirty="0"/>
              <a:t>Land suitable for visitor orientation area</a:t>
            </a:r>
          </a:p>
          <a:p>
            <a:endParaRPr lang="en-US" sz="1600" dirty="0"/>
          </a:p>
          <a:p>
            <a:pPr marL="0" indent="0">
              <a:buNone/>
            </a:pPr>
            <a:endParaRPr lang="en-US" sz="1600" b="1" dirty="0"/>
          </a:p>
          <a:p>
            <a:pPr>
              <a:buFont typeface="Wingdings" panose="05000000000000000000" pitchFamily="2" charset="2"/>
              <a:buChar char="ü"/>
            </a:pPr>
            <a:endParaRPr lang="en-US" sz="1600" b="1" dirty="0"/>
          </a:p>
          <a:p>
            <a:pPr>
              <a:buFont typeface="Wingdings" panose="05000000000000000000" pitchFamily="2" charset="2"/>
              <a:buChar char="ü"/>
            </a:pPr>
            <a:endParaRPr lang="en-US" sz="1600" b="1" dirty="0"/>
          </a:p>
          <a:p>
            <a:pPr marL="0" indent="0">
              <a:buNone/>
            </a:pPr>
            <a:endParaRPr lang="en-US" sz="1600" dirty="0"/>
          </a:p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58295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901B58-8004-4AF8-9601-9B944AFEB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40" y="849458"/>
            <a:ext cx="3701733" cy="4186413"/>
          </a:xfrm>
        </p:spPr>
        <p:txBody>
          <a:bodyPr anchor="b">
            <a:normAutofit/>
          </a:bodyPr>
          <a:lstStyle/>
          <a:p>
            <a:pPr algn="ctr"/>
            <a:r>
              <a:rPr lang="en-US" sz="3600" i="1" dirty="0">
                <a:solidFill>
                  <a:srgbClr val="FFFFFF"/>
                </a:solidFill>
              </a:rPr>
              <a:t>SIPI</a:t>
            </a:r>
            <a:br>
              <a:rPr lang="en-US" sz="3600" i="1" dirty="0">
                <a:solidFill>
                  <a:srgbClr val="FFFFFF"/>
                </a:solidFill>
              </a:rPr>
            </a:br>
            <a:r>
              <a:rPr lang="en-US" sz="3600" i="1" dirty="0">
                <a:solidFill>
                  <a:srgbClr val="FFFFFF"/>
                </a:solidFill>
              </a:rPr>
              <a:t>Consensus Agreement</a:t>
            </a:r>
            <a:br>
              <a:rPr lang="en-US" sz="3600" i="1" dirty="0">
                <a:solidFill>
                  <a:srgbClr val="FFFFFF"/>
                </a:solidFill>
              </a:rPr>
            </a:br>
            <a:r>
              <a:rPr lang="en-US" sz="2400" i="1" dirty="0">
                <a:solidFill>
                  <a:srgbClr val="FFFFFF"/>
                </a:solidFill>
              </a:rPr>
              <a:t>April 2007 </a:t>
            </a:r>
            <a:br>
              <a:rPr lang="en-US" sz="3600" i="1" dirty="0">
                <a:solidFill>
                  <a:srgbClr val="FFFFFF"/>
                </a:solidFill>
              </a:rPr>
            </a:br>
            <a:br>
              <a:rPr lang="en-US" sz="3600" i="1" dirty="0">
                <a:solidFill>
                  <a:srgbClr val="FFFFFF"/>
                </a:solidFill>
              </a:rPr>
            </a:br>
            <a:br>
              <a:rPr lang="en-US" sz="3600" i="1" dirty="0">
                <a:solidFill>
                  <a:srgbClr val="FFFFFF"/>
                </a:solidFill>
              </a:rPr>
            </a:br>
            <a:r>
              <a:rPr lang="en-US" sz="3600" i="1" dirty="0">
                <a:solidFill>
                  <a:srgbClr val="FFFFFF"/>
                </a:solidFill>
              </a:rPr>
              <a:t>SECTION 1</a:t>
            </a:r>
            <a:br>
              <a:rPr lang="en-US" sz="3600" i="1" dirty="0">
                <a:solidFill>
                  <a:srgbClr val="FFFFFF"/>
                </a:solidFill>
              </a:rPr>
            </a:br>
            <a:r>
              <a:rPr lang="en-US" sz="2400" i="1" dirty="0">
                <a:solidFill>
                  <a:srgbClr val="FFFFFF"/>
                </a:solidFill>
              </a:rPr>
              <a:t>(p.1)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205B9-BC8D-4007-8DF1-3F4CA0DCD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7214" y="169642"/>
            <a:ext cx="7146524" cy="5546047"/>
          </a:xfrm>
        </p:spPr>
        <p:txBody>
          <a:bodyPr anchor="ctr">
            <a:normAutofit fontScale="92500" lnSpcReduction="20000"/>
          </a:bodyPr>
          <a:lstStyle/>
          <a:p>
            <a:pPr marL="0" indent="0" algn="ctr">
              <a:buNone/>
            </a:pPr>
            <a:endParaRPr lang="en-US" sz="3200" b="1" i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3500" b="1" i="1" dirty="0">
                <a:solidFill>
                  <a:srgbClr val="002060"/>
                </a:solidFill>
              </a:rPr>
              <a:t>Mack Point (MP) &amp; Sears Island (SI)</a:t>
            </a:r>
          </a:p>
          <a:p>
            <a:pPr marL="0" indent="0" algn="ctr">
              <a:buNone/>
            </a:pPr>
            <a:r>
              <a:rPr lang="en-US" sz="3500" b="1" i="1" dirty="0">
                <a:solidFill>
                  <a:srgbClr val="002060"/>
                </a:solidFill>
              </a:rPr>
              <a:t>Appropriate Uses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	</a:t>
            </a:r>
          </a:p>
          <a:p>
            <a:pPr marL="457200" lvl="1" indent="0">
              <a:buNone/>
            </a:pPr>
            <a:endParaRPr lang="en-US" sz="2800" dirty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r>
              <a:rPr lang="en-US" sz="2800" dirty="0">
                <a:solidFill>
                  <a:srgbClr val="002060"/>
                </a:solidFill>
              </a:rPr>
              <a:t>		Compatibly Managed </a:t>
            </a:r>
          </a:p>
          <a:p>
            <a:pPr lvl="4"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002060"/>
              </a:solidFill>
            </a:endParaRPr>
          </a:p>
          <a:p>
            <a:pPr lvl="4">
              <a:buSzPct val="50000"/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2060"/>
                </a:solidFill>
              </a:rPr>
              <a:t>Marine Transportation </a:t>
            </a:r>
          </a:p>
          <a:p>
            <a:pPr lvl="6">
              <a:buSzPct val="50000"/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002060"/>
              </a:solidFill>
            </a:endParaRPr>
          </a:p>
          <a:p>
            <a:pPr lvl="4">
              <a:buSzPct val="50000"/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2060"/>
                </a:solidFill>
              </a:rPr>
              <a:t> Recreation</a:t>
            </a:r>
          </a:p>
          <a:p>
            <a:pPr lvl="6">
              <a:buSzPct val="50000"/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002060"/>
              </a:solidFill>
            </a:endParaRPr>
          </a:p>
          <a:p>
            <a:pPr lvl="4">
              <a:buSzPct val="50000"/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2060"/>
                </a:solidFill>
              </a:rPr>
              <a:t> Education</a:t>
            </a:r>
          </a:p>
          <a:p>
            <a:pPr lvl="6">
              <a:buSzPct val="50000"/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002060"/>
              </a:solidFill>
            </a:endParaRPr>
          </a:p>
          <a:p>
            <a:pPr lvl="4">
              <a:buSzPct val="50000"/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2060"/>
                </a:solidFill>
              </a:rPr>
              <a:t> Conservation</a:t>
            </a:r>
          </a:p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83097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901B58-8004-4AF8-9601-9B944AFEB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114" y="-253422"/>
            <a:ext cx="3701733" cy="5095617"/>
          </a:xfrm>
        </p:spPr>
        <p:txBody>
          <a:bodyPr anchor="b">
            <a:normAutofit/>
          </a:bodyPr>
          <a:lstStyle/>
          <a:p>
            <a:pPr algn="ctr"/>
            <a:br>
              <a:rPr lang="en-US" sz="3200" i="1" dirty="0">
                <a:solidFill>
                  <a:srgbClr val="FFFFFF"/>
                </a:solidFill>
              </a:rPr>
            </a:br>
            <a:r>
              <a:rPr lang="en-US" sz="3600" i="1" dirty="0">
                <a:solidFill>
                  <a:srgbClr val="FFFFFF"/>
                </a:solidFill>
              </a:rPr>
              <a:t>SIPI</a:t>
            </a:r>
            <a:br>
              <a:rPr lang="en-US" sz="3600" i="1" dirty="0">
                <a:solidFill>
                  <a:srgbClr val="FFFFFF"/>
                </a:solidFill>
              </a:rPr>
            </a:br>
            <a:r>
              <a:rPr lang="en-US" sz="3600" i="1" dirty="0">
                <a:solidFill>
                  <a:srgbClr val="FFFFFF"/>
                </a:solidFill>
              </a:rPr>
              <a:t>Consensus Agreement </a:t>
            </a:r>
            <a:br>
              <a:rPr lang="en-US" sz="3200" i="1" dirty="0">
                <a:solidFill>
                  <a:srgbClr val="FFFFFF"/>
                </a:solidFill>
              </a:rPr>
            </a:br>
            <a:br>
              <a:rPr lang="en-US" sz="3200" i="1" dirty="0">
                <a:solidFill>
                  <a:srgbClr val="FFFFFF"/>
                </a:solidFill>
              </a:rPr>
            </a:br>
            <a:br>
              <a:rPr lang="en-US" sz="3200" i="1" dirty="0">
                <a:solidFill>
                  <a:srgbClr val="FFFFFF"/>
                </a:solidFill>
              </a:rPr>
            </a:br>
            <a:r>
              <a:rPr lang="en-US" sz="3200" i="1" dirty="0">
                <a:solidFill>
                  <a:srgbClr val="FFFFFF"/>
                </a:solidFill>
              </a:rPr>
              <a:t>SECTION 1</a:t>
            </a:r>
            <a:br>
              <a:rPr lang="en-US" sz="3200" i="1" dirty="0">
                <a:solidFill>
                  <a:srgbClr val="FFFFFF"/>
                </a:solidFill>
              </a:rPr>
            </a:br>
            <a:r>
              <a:rPr lang="en-US" sz="2400" i="1" dirty="0">
                <a:solidFill>
                  <a:srgbClr val="FFFFFF"/>
                </a:solidFill>
              </a:rPr>
              <a:t>(p.2)</a:t>
            </a:r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:a16="http://schemas.microsoft.com/office/drawing/2014/main" id="{86A205B9-BC8D-4007-8DF1-3F4CA0DCD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5711" y="10138"/>
            <a:ext cx="6555347" cy="672801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en-US" sz="32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US" sz="3200" b="1" i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US" sz="3200" b="1" i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US" sz="3200" b="1" i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US" sz="3200" b="1" i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US" sz="3200" b="1" i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US" sz="3200" b="1" i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US" sz="3200" b="1" i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US" sz="3200" b="1" i="1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en-US" sz="1600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9A3CF61-6C79-4B70-9393-4D7B1F59B4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982330"/>
              </p:ext>
            </p:extLst>
          </p:nvPr>
        </p:nvGraphicFramePr>
        <p:xfrm>
          <a:off x="4185786" y="-11035"/>
          <a:ext cx="7908614" cy="67491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5324">
                  <a:extLst>
                    <a:ext uri="{9D8B030D-6E8A-4147-A177-3AD203B41FA5}">
                      <a16:colId xmlns:a16="http://schemas.microsoft.com/office/drawing/2014/main" val="964501947"/>
                    </a:ext>
                  </a:extLst>
                </a:gridCol>
                <a:gridCol w="4143290">
                  <a:extLst>
                    <a:ext uri="{9D8B030D-6E8A-4147-A177-3AD203B41FA5}">
                      <a16:colId xmlns:a16="http://schemas.microsoft.com/office/drawing/2014/main" val="3488106468"/>
                    </a:ext>
                  </a:extLst>
                </a:gridCol>
              </a:tblGrid>
              <a:tr h="106956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i="1" dirty="0">
                          <a:solidFill>
                            <a:srgbClr val="002060"/>
                          </a:solidFill>
                        </a:rPr>
                        <a:t>Sears Island: Inappropriate Uses &amp; Activities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357790"/>
                  </a:ext>
                </a:extLst>
              </a:tr>
              <a:tr h="641737">
                <a:tc>
                  <a:txBody>
                    <a:bodyPr/>
                    <a:lstStyle/>
                    <a:p>
                      <a:pPr marL="285750" indent="-285750">
                        <a:buSzPct val="50000"/>
                        <a:buFont typeface="Wingdings" panose="05000000000000000000" pitchFamily="2" charset="2"/>
                        <a:buChar char="Ø"/>
                      </a:pP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No demolition of the causeway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50000"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No overnight camping without a permit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7128109"/>
                  </a:ext>
                </a:extLst>
              </a:tr>
              <a:tr h="641737">
                <a:tc>
                  <a:txBody>
                    <a:bodyPr/>
                    <a:lstStyle/>
                    <a:p>
                      <a:pPr marL="285750" indent="-285750">
                        <a:buSzPct val="50000"/>
                        <a:buFont typeface="Wingdings" panose="05000000000000000000" pitchFamily="2" charset="2"/>
                        <a:buChar char="Ø"/>
                      </a:pP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No unauthorized motor vehicle traffic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SzPct val="50000"/>
                        <a:buFont typeface="Wingdings" panose="05000000000000000000" pitchFamily="2" charset="2"/>
                        <a:buChar char="Ø"/>
                      </a:pP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No gate fees for Maine residents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2576121"/>
                  </a:ext>
                </a:extLst>
              </a:tr>
              <a:tr h="497663">
                <a:tc>
                  <a:txBody>
                    <a:bodyPr/>
                    <a:lstStyle/>
                    <a:p>
                      <a:pPr marL="285750" indent="-285750">
                        <a:buSzPct val="50000"/>
                        <a:buFont typeface="Wingdings" panose="05000000000000000000" pitchFamily="2" charset="2"/>
                        <a:buChar char="Ø"/>
                      </a:pP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No residential development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SzPct val="50000"/>
                        <a:buFont typeface="Wingdings" panose="05000000000000000000" pitchFamily="2" charset="2"/>
                        <a:buChar char="Ø"/>
                      </a:pP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No permanent religious buildings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065829"/>
                  </a:ext>
                </a:extLst>
              </a:tr>
              <a:tr h="641737">
                <a:tc>
                  <a:txBody>
                    <a:bodyPr/>
                    <a:lstStyle/>
                    <a:p>
                      <a:pPr marL="285750" indent="-285750">
                        <a:buSzPct val="50000"/>
                        <a:buFont typeface="Wingdings" panose="05000000000000000000" pitchFamily="2" charset="2"/>
                        <a:buChar char="Ø"/>
                      </a:pP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No nuclear power plants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50000"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No unauthorized cutting or harvesting of wood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07671"/>
                  </a:ext>
                </a:extLst>
              </a:tr>
              <a:tr h="916768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50000"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No coal-fired power or industrial plants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50000"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No marine transport of out-of-state or domestic garbage or construction waste to or from the island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4250423"/>
                  </a:ext>
                </a:extLst>
              </a:tr>
              <a:tr h="641737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50000"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No commercial retail or restaurants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50000"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No incinerator</a:t>
                      </a:r>
                    </a:p>
                    <a:p>
                      <a:pPr marL="285750" indent="-285750">
                        <a:buSzPct val="50000"/>
                        <a:buFont typeface="Wingdings" panose="05000000000000000000" pitchFamily="2" charset="2"/>
                        <a:buChar char="Ø"/>
                      </a:pP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6066532"/>
                  </a:ext>
                </a:extLst>
              </a:tr>
              <a:tr h="641737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50000"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No casinos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50000"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No unlawful destruction of wetlands or habitat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648221"/>
                  </a:ext>
                </a:extLst>
              </a:tr>
              <a:tr h="414768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50000"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No chemical manufacturing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50000"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No soil harvesting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8956868"/>
                  </a:ext>
                </a:extLst>
              </a:tr>
              <a:tr h="641737">
                <a:tc>
                  <a:txBody>
                    <a:bodyPr/>
                    <a:lstStyle/>
                    <a:p>
                      <a:pPr marL="285750" indent="-285750">
                        <a:buSzPct val="50000"/>
                        <a:buFont typeface="Wingdings" panose="05000000000000000000" pitchFamily="2" charset="2"/>
                        <a:buChar char="Ø"/>
                      </a:pP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No international airport, airstrip or helicopter landing area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SzPct val="50000"/>
                        <a:buFont typeface="Wingdings" panose="05000000000000000000" pitchFamily="2" charset="2"/>
                        <a:buChar char="Ø"/>
                      </a:pP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1354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5205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901B58-8004-4AF8-9601-9B944AFEB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40" y="704239"/>
            <a:ext cx="3701733" cy="4345868"/>
          </a:xfrm>
        </p:spPr>
        <p:txBody>
          <a:bodyPr anchor="b">
            <a:normAutofit/>
          </a:bodyPr>
          <a:lstStyle/>
          <a:p>
            <a:pPr algn="ctr"/>
            <a:r>
              <a:rPr lang="en-US" sz="4000" i="1" dirty="0">
                <a:solidFill>
                  <a:srgbClr val="FFFFFF"/>
                </a:solidFill>
              </a:rPr>
              <a:t>SIPI</a:t>
            </a:r>
            <a:br>
              <a:rPr lang="en-US" sz="4000" i="1" dirty="0">
                <a:solidFill>
                  <a:srgbClr val="FFFFFF"/>
                </a:solidFill>
              </a:rPr>
            </a:br>
            <a:r>
              <a:rPr lang="en-US" sz="3600" i="1" dirty="0">
                <a:solidFill>
                  <a:srgbClr val="FFFFFF"/>
                </a:solidFill>
              </a:rPr>
              <a:t>Consensus Agreement </a:t>
            </a:r>
            <a:br>
              <a:rPr lang="en-US" sz="3600" i="1" dirty="0">
                <a:solidFill>
                  <a:srgbClr val="FFFFFF"/>
                </a:solidFill>
              </a:rPr>
            </a:br>
            <a:br>
              <a:rPr lang="en-US" sz="3600" i="1" dirty="0">
                <a:solidFill>
                  <a:srgbClr val="FFFFFF"/>
                </a:solidFill>
              </a:rPr>
            </a:br>
            <a:br>
              <a:rPr lang="en-US" sz="4000" i="1" dirty="0">
                <a:solidFill>
                  <a:srgbClr val="FFFFFF"/>
                </a:solidFill>
              </a:rPr>
            </a:br>
            <a:r>
              <a:rPr lang="en-US" sz="3200" i="1" dirty="0">
                <a:solidFill>
                  <a:srgbClr val="FFFFFF"/>
                </a:solidFill>
              </a:rPr>
              <a:t>SECTION 2</a:t>
            </a:r>
            <a:br>
              <a:rPr lang="en-US" sz="3200" i="1" dirty="0">
                <a:solidFill>
                  <a:srgbClr val="FFFFFF"/>
                </a:solidFill>
              </a:rPr>
            </a:br>
            <a:r>
              <a:rPr lang="en-US" sz="2400" i="1" dirty="0">
                <a:solidFill>
                  <a:srgbClr val="FFFFFF"/>
                </a:solidFill>
              </a:rPr>
              <a:t>(p.2)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205B9-BC8D-4007-8DF1-3F4CA0DCD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5300" y="531669"/>
            <a:ext cx="7718659" cy="5937751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0"/>
              </a:lnSpc>
              <a:spcBef>
                <a:spcPts val="0"/>
              </a:spcBef>
              <a:buNone/>
            </a:pPr>
            <a:r>
              <a:rPr lang="en-US" sz="3200" b="1" i="1" dirty="0">
                <a:solidFill>
                  <a:srgbClr val="002060"/>
                </a:solidFill>
              </a:rPr>
              <a:t>Mack Point (MP)</a:t>
            </a:r>
          </a:p>
          <a:p>
            <a:pPr marL="0" indent="0" algn="ctr">
              <a:lnSpc>
                <a:spcPct val="0"/>
              </a:lnSpc>
              <a:spcBef>
                <a:spcPts val="0"/>
              </a:spcBef>
              <a:buNone/>
            </a:pPr>
            <a:endParaRPr lang="en-US" sz="32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600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b="1" i="1" dirty="0">
                <a:solidFill>
                  <a:srgbClr val="002060"/>
                </a:solidFill>
              </a:rPr>
              <a:t>Buildout of Mack Point: </a:t>
            </a:r>
          </a:p>
          <a:p>
            <a:pPr marL="0" indent="0" algn="ctr">
              <a:buNone/>
            </a:pPr>
            <a:r>
              <a:rPr lang="en-US" i="1" dirty="0">
                <a:solidFill>
                  <a:srgbClr val="002060"/>
                </a:solidFill>
              </a:rPr>
              <a:t>“Mack Point shall be given preference as an alternative to port development on Sears Island.”</a:t>
            </a:r>
          </a:p>
        </p:txBody>
      </p:sp>
    </p:spTree>
    <p:extLst>
      <p:ext uri="{BB962C8B-B14F-4D97-AF65-F5344CB8AC3E}">
        <p14:creationId xmlns:p14="http://schemas.microsoft.com/office/powerpoint/2010/main" val="720872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901B58-8004-4AF8-9601-9B944AFEB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041" y="501245"/>
            <a:ext cx="3701733" cy="5095617"/>
          </a:xfrm>
        </p:spPr>
        <p:txBody>
          <a:bodyPr anchor="b">
            <a:normAutofit/>
          </a:bodyPr>
          <a:lstStyle/>
          <a:p>
            <a:pPr algn="ctr"/>
            <a:r>
              <a:rPr lang="en-US" sz="4000" i="1" dirty="0">
                <a:solidFill>
                  <a:srgbClr val="FFFFFF"/>
                </a:solidFill>
              </a:rPr>
              <a:t>SIPI</a:t>
            </a:r>
            <a:br>
              <a:rPr lang="en-US" sz="4000" i="1" dirty="0">
                <a:solidFill>
                  <a:srgbClr val="FFFFFF"/>
                </a:solidFill>
              </a:rPr>
            </a:br>
            <a:r>
              <a:rPr lang="en-US" sz="3600" i="1" dirty="0">
                <a:solidFill>
                  <a:srgbClr val="FFFFFF"/>
                </a:solidFill>
              </a:rPr>
              <a:t>Consensus Agreement </a:t>
            </a:r>
            <a:br>
              <a:rPr lang="en-US" sz="3600" i="1" dirty="0">
                <a:solidFill>
                  <a:srgbClr val="FFFFFF"/>
                </a:solidFill>
              </a:rPr>
            </a:br>
            <a:br>
              <a:rPr lang="en-US" sz="3600" i="1" dirty="0">
                <a:solidFill>
                  <a:srgbClr val="FFFFFF"/>
                </a:solidFill>
              </a:rPr>
            </a:br>
            <a:br>
              <a:rPr lang="en-US" sz="3600" i="1" dirty="0">
                <a:solidFill>
                  <a:srgbClr val="FFFFFF"/>
                </a:solidFill>
              </a:rPr>
            </a:br>
            <a:br>
              <a:rPr lang="en-US" sz="4000" i="1" dirty="0">
                <a:solidFill>
                  <a:srgbClr val="FFFFFF"/>
                </a:solidFill>
              </a:rPr>
            </a:br>
            <a:r>
              <a:rPr lang="en-US" sz="3200" i="1" dirty="0">
                <a:solidFill>
                  <a:srgbClr val="FFFFFF"/>
                </a:solidFill>
              </a:rPr>
              <a:t>SECTION 2</a:t>
            </a:r>
            <a:br>
              <a:rPr lang="en-US" sz="3200" i="1" dirty="0">
                <a:solidFill>
                  <a:srgbClr val="FFFFFF"/>
                </a:solidFill>
              </a:rPr>
            </a:br>
            <a:r>
              <a:rPr lang="en-US" sz="2400" i="1" dirty="0">
                <a:solidFill>
                  <a:srgbClr val="FFFFFF"/>
                </a:solidFill>
              </a:rPr>
              <a:t>(p.2)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205B9-BC8D-4007-8DF1-3F4CA0DCD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5300" y="531669"/>
            <a:ext cx="7718659" cy="5937751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0"/>
              </a:lnSpc>
              <a:spcBef>
                <a:spcPts val="0"/>
              </a:spcBef>
              <a:buNone/>
            </a:pPr>
            <a:r>
              <a:rPr lang="en-US" sz="3200" b="1" i="1" dirty="0">
                <a:solidFill>
                  <a:srgbClr val="002060"/>
                </a:solidFill>
              </a:rPr>
              <a:t>Mack Point (MP)</a:t>
            </a: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600" dirty="0">
                <a:solidFill>
                  <a:srgbClr val="002060"/>
                </a:solidFill>
              </a:rPr>
              <a:t>MaineDOT :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rgbClr val="002060"/>
                </a:solidFill>
              </a:rPr>
              <a:t>Investigate MP for marine transportation needs (with others)</a:t>
            </a:r>
          </a:p>
          <a:p>
            <a:pPr marL="914400" lvl="2" indent="0">
              <a:buSzPct val="50000"/>
              <a:buNone/>
            </a:pPr>
            <a:r>
              <a:rPr lang="en-US" sz="2200" dirty="0">
                <a:solidFill>
                  <a:srgbClr val="002060"/>
                </a:solidFill>
              </a:rPr>
              <a:t> -additional acreage and pier construction</a:t>
            </a:r>
          </a:p>
          <a:p>
            <a:pPr lvl="2">
              <a:buSzPct val="50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2060"/>
              </a:solidFill>
            </a:endParaRP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rgbClr val="002060"/>
                </a:solidFill>
              </a:rPr>
              <a:t>Collaborate to evaluate a cargo/container port at MP and/or SI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endParaRPr lang="en-US" sz="2600" dirty="0">
              <a:solidFill>
                <a:srgbClr val="002060"/>
              </a:solidFill>
            </a:endParaRP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rgbClr val="002060"/>
                </a:solidFill>
              </a:rPr>
              <a:t>Actively pursue proposals and partnerships for cargo/container port on MP &amp; SI</a:t>
            </a:r>
          </a:p>
          <a:p>
            <a:pPr marL="0" indent="0">
              <a:buNone/>
            </a:pPr>
            <a:endParaRPr lang="en-US" sz="1600" dirty="0"/>
          </a:p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55337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901B58-8004-4AF8-9601-9B944AFEB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40" y="-567459"/>
            <a:ext cx="3701733" cy="5095617"/>
          </a:xfrm>
        </p:spPr>
        <p:txBody>
          <a:bodyPr anchor="b">
            <a:normAutofit/>
          </a:bodyPr>
          <a:lstStyle/>
          <a:p>
            <a:pPr algn="ctr"/>
            <a:br>
              <a:rPr lang="en-US" sz="4000" i="1" dirty="0">
                <a:solidFill>
                  <a:srgbClr val="FFFFFF"/>
                </a:solidFill>
              </a:rPr>
            </a:br>
            <a:r>
              <a:rPr lang="en-US" sz="4000" i="1" dirty="0">
                <a:solidFill>
                  <a:srgbClr val="FFFFFF"/>
                </a:solidFill>
              </a:rPr>
              <a:t>SIPI</a:t>
            </a:r>
            <a:br>
              <a:rPr lang="en-US" sz="4000" i="1" dirty="0">
                <a:solidFill>
                  <a:srgbClr val="FFFFFF"/>
                </a:solidFill>
              </a:rPr>
            </a:br>
            <a:r>
              <a:rPr lang="en-US" sz="3600" i="1" dirty="0">
                <a:solidFill>
                  <a:srgbClr val="FFFFFF"/>
                </a:solidFill>
              </a:rPr>
              <a:t>Consensus Agreement </a:t>
            </a:r>
            <a:br>
              <a:rPr lang="en-US" sz="3600" i="1" dirty="0">
                <a:solidFill>
                  <a:srgbClr val="FFFFFF"/>
                </a:solidFill>
              </a:rPr>
            </a:br>
            <a:br>
              <a:rPr lang="en-US" sz="4000" i="1" dirty="0">
                <a:solidFill>
                  <a:srgbClr val="FFFFFF"/>
                </a:solidFill>
              </a:rPr>
            </a:br>
            <a:r>
              <a:rPr lang="en-US" sz="3200" i="1" dirty="0">
                <a:solidFill>
                  <a:srgbClr val="FFFFFF"/>
                </a:solidFill>
              </a:rPr>
              <a:t>SECTION 3</a:t>
            </a:r>
            <a:br>
              <a:rPr lang="en-US" sz="3200" i="1" dirty="0">
                <a:solidFill>
                  <a:srgbClr val="FFFFFF"/>
                </a:solidFill>
              </a:rPr>
            </a:br>
            <a:r>
              <a:rPr lang="en-US" sz="2400" i="1" dirty="0">
                <a:solidFill>
                  <a:srgbClr val="FFFFFF"/>
                </a:solidFill>
              </a:rPr>
              <a:t>(p.3)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205B9-BC8D-4007-8DF1-3F4CA0DCD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5300" y="531669"/>
            <a:ext cx="7718659" cy="5937751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0"/>
              </a:lnSpc>
              <a:spcBef>
                <a:spcPts val="0"/>
              </a:spcBef>
              <a:buNone/>
            </a:pPr>
            <a:endParaRPr lang="en-US" sz="3200" b="1" i="1" dirty="0">
              <a:solidFill>
                <a:srgbClr val="002060"/>
              </a:solidFill>
            </a:endParaRPr>
          </a:p>
          <a:p>
            <a:pPr marL="0" indent="0" algn="ctr">
              <a:lnSpc>
                <a:spcPct val="0"/>
              </a:lnSpc>
              <a:spcBef>
                <a:spcPts val="0"/>
              </a:spcBef>
              <a:buNone/>
            </a:pPr>
            <a:endParaRPr lang="en-US" sz="3200" b="1" i="1" dirty="0">
              <a:solidFill>
                <a:srgbClr val="002060"/>
              </a:solidFill>
            </a:endParaRPr>
          </a:p>
          <a:p>
            <a:pPr marL="0" indent="0" algn="ctr">
              <a:lnSpc>
                <a:spcPct val="0"/>
              </a:lnSpc>
              <a:spcBef>
                <a:spcPts val="0"/>
              </a:spcBef>
              <a:buNone/>
            </a:pPr>
            <a:endParaRPr lang="en-US" sz="3200" b="1" i="1" dirty="0">
              <a:solidFill>
                <a:srgbClr val="002060"/>
              </a:solidFill>
            </a:endParaRPr>
          </a:p>
          <a:p>
            <a:pPr marL="0" indent="0" algn="ctr">
              <a:lnSpc>
                <a:spcPct val="0"/>
              </a:lnSpc>
              <a:spcBef>
                <a:spcPts val="0"/>
              </a:spcBef>
              <a:buNone/>
            </a:pPr>
            <a:endParaRPr lang="en-US" sz="3200" b="1" i="1" dirty="0">
              <a:solidFill>
                <a:srgbClr val="002060"/>
              </a:solidFill>
            </a:endParaRPr>
          </a:p>
          <a:p>
            <a:pPr marL="0" indent="0" algn="ctr">
              <a:lnSpc>
                <a:spcPct val="0"/>
              </a:lnSpc>
              <a:spcBef>
                <a:spcPts val="0"/>
              </a:spcBef>
              <a:buNone/>
            </a:pPr>
            <a:endParaRPr lang="en-US" sz="3200" b="1" i="1" dirty="0">
              <a:solidFill>
                <a:srgbClr val="002060"/>
              </a:solidFill>
            </a:endParaRPr>
          </a:p>
          <a:p>
            <a:pPr marL="0" indent="0" algn="ctr">
              <a:lnSpc>
                <a:spcPct val="0"/>
              </a:lnSpc>
              <a:spcBef>
                <a:spcPts val="0"/>
              </a:spcBef>
              <a:buNone/>
            </a:pPr>
            <a:endParaRPr lang="en-US" sz="3200" b="1" i="1" dirty="0">
              <a:solidFill>
                <a:srgbClr val="002060"/>
              </a:solidFill>
            </a:endParaRPr>
          </a:p>
          <a:p>
            <a:pPr marL="0" indent="0" algn="ctr">
              <a:lnSpc>
                <a:spcPct val="0"/>
              </a:lnSpc>
              <a:spcBef>
                <a:spcPts val="0"/>
              </a:spcBef>
              <a:buNone/>
            </a:pPr>
            <a:endParaRPr lang="en-US" sz="3200" b="1" i="1" dirty="0">
              <a:solidFill>
                <a:srgbClr val="002060"/>
              </a:solidFill>
            </a:endParaRPr>
          </a:p>
          <a:p>
            <a:pPr marL="0" indent="0" algn="ctr">
              <a:lnSpc>
                <a:spcPct val="0"/>
              </a:lnSpc>
              <a:spcBef>
                <a:spcPts val="0"/>
              </a:spcBef>
              <a:buNone/>
            </a:pPr>
            <a:endParaRPr lang="en-US" sz="3200" b="1" i="1" dirty="0">
              <a:solidFill>
                <a:srgbClr val="002060"/>
              </a:solidFill>
            </a:endParaRPr>
          </a:p>
          <a:p>
            <a:pPr marL="0" indent="0" algn="ctr">
              <a:lnSpc>
                <a:spcPct val="0"/>
              </a:lnSpc>
              <a:spcBef>
                <a:spcPts val="0"/>
              </a:spcBef>
              <a:buNone/>
            </a:pPr>
            <a:endParaRPr lang="en-US" sz="3200" b="1" i="1" dirty="0">
              <a:solidFill>
                <a:srgbClr val="002060"/>
              </a:solidFill>
            </a:endParaRPr>
          </a:p>
          <a:p>
            <a:pPr marL="0" indent="0" algn="ctr">
              <a:lnSpc>
                <a:spcPct val="0"/>
              </a:lnSpc>
              <a:spcBef>
                <a:spcPts val="0"/>
              </a:spcBef>
              <a:buNone/>
            </a:pPr>
            <a:r>
              <a:rPr lang="en-US" sz="3200" b="1" i="1" dirty="0">
                <a:solidFill>
                  <a:srgbClr val="002060"/>
                </a:solidFill>
              </a:rPr>
              <a:t>Recreation, Education, Conservation-SI</a:t>
            </a: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</a:endParaRPr>
          </a:p>
          <a:p>
            <a:pPr algn="ctr">
              <a:buFont typeface="Wingdings" panose="05000000000000000000" pitchFamily="2" charset="2"/>
              <a:buChar char="v"/>
            </a:pPr>
            <a:r>
              <a:rPr lang="en-US" sz="2600" dirty="0">
                <a:solidFill>
                  <a:srgbClr val="002060"/>
                </a:solidFill>
              </a:rPr>
              <a:t>Create Buffer Easement for outdoor recreation,     education, conservation </a:t>
            </a:r>
          </a:p>
          <a:p>
            <a:pPr marL="0" indent="0">
              <a:buNone/>
            </a:pPr>
            <a:endParaRPr lang="en-US" sz="26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600" dirty="0">
                <a:solidFill>
                  <a:srgbClr val="002060"/>
                </a:solidFill>
              </a:rPr>
              <a:t>Conservation Easement granted by MaineDOT to Maine Coast Heritage Trust (Jan. 2009): 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2060"/>
                </a:solidFill>
              </a:rPr>
              <a:t>Perpetual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2060"/>
                </a:solidFill>
              </a:rPr>
              <a:t>601 Acres on SI (Protected Property)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2060"/>
                </a:solidFill>
              </a:rPr>
              <a:t>Protects natural, undeveloped character of land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2060"/>
                </a:solidFill>
              </a:rPr>
              <a:t>Includes wetland mitigation area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2060"/>
                </a:solidFill>
              </a:rPr>
              <a:t>Allows low impact outdoor recreation &amp; education &amp; related facilities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2060"/>
                </a:solidFill>
              </a:rPr>
              <a:t>Maine Department of Environmental Protection Enforcement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2060"/>
                </a:solidFill>
              </a:rPr>
              <a:t>Remaining 333 acres not included in Conservation Easement is Transportation Parcel</a:t>
            </a:r>
          </a:p>
          <a:p>
            <a:pPr marL="0" indent="0">
              <a:buNone/>
            </a:pPr>
            <a:endParaRPr lang="en-US" sz="1600" dirty="0"/>
          </a:p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02587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901B58-8004-4AF8-9601-9B944AFEB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041" y="-558222"/>
            <a:ext cx="3701733" cy="5095617"/>
          </a:xfrm>
        </p:spPr>
        <p:txBody>
          <a:bodyPr anchor="b">
            <a:normAutofit/>
          </a:bodyPr>
          <a:lstStyle/>
          <a:p>
            <a:pPr algn="ctr"/>
            <a:br>
              <a:rPr lang="en-US" sz="4000" i="1" dirty="0">
                <a:solidFill>
                  <a:srgbClr val="FFFFFF"/>
                </a:solidFill>
              </a:rPr>
            </a:br>
            <a:r>
              <a:rPr lang="en-US" sz="4000" i="1" dirty="0">
                <a:solidFill>
                  <a:srgbClr val="FFFFFF"/>
                </a:solidFill>
              </a:rPr>
              <a:t>SIPI</a:t>
            </a:r>
            <a:br>
              <a:rPr lang="en-US" sz="4000" i="1" dirty="0">
                <a:solidFill>
                  <a:srgbClr val="FFFFFF"/>
                </a:solidFill>
              </a:rPr>
            </a:br>
            <a:r>
              <a:rPr lang="en-US" sz="3600" i="1" dirty="0">
                <a:solidFill>
                  <a:srgbClr val="FFFFFF"/>
                </a:solidFill>
              </a:rPr>
              <a:t>Consensus Agreement </a:t>
            </a:r>
            <a:br>
              <a:rPr lang="en-US" sz="3600" i="1" dirty="0">
                <a:solidFill>
                  <a:srgbClr val="FFFFFF"/>
                </a:solidFill>
              </a:rPr>
            </a:br>
            <a:br>
              <a:rPr lang="en-US" sz="4000" i="1" dirty="0">
                <a:solidFill>
                  <a:srgbClr val="FFFFFF"/>
                </a:solidFill>
              </a:rPr>
            </a:br>
            <a:r>
              <a:rPr lang="en-US" sz="2400" i="1" dirty="0">
                <a:solidFill>
                  <a:srgbClr val="FFFFFF"/>
                </a:solidFill>
              </a:rPr>
              <a:t>SECTION 4</a:t>
            </a:r>
            <a:br>
              <a:rPr lang="en-US" sz="2400" i="1" dirty="0">
                <a:solidFill>
                  <a:srgbClr val="FFFFFF"/>
                </a:solidFill>
              </a:rPr>
            </a:br>
            <a:r>
              <a:rPr lang="en-US" sz="2400" i="1" dirty="0">
                <a:solidFill>
                  <a:srgbClr val="FFFFFF"/>
                </a:solidFill>
              </a:rPr>
              <a:t>(p.4)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205B9-BC8D-4007-8DF1-3F4CA0DCD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937751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3200" b="1" i="1" dirty="0">
                <a:solidFill>
                  <a:schemeClr val="accent1">
                    <a:lumMod val="50000"/>
                  </a:schemeClr>
                </a:solidFill>
              </a:rPr>
              <a:t>Cargo Port Permitting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000" dirty="0"/>
          </a:p>
          <a:p>
            <a:pPr>
              <a:buSzPct val="50000"/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rgbClr val="002060"/>
                </a:solidFill>
              </a:rPr>
              <a:t>No advance endorsement of any marine transportation facility</a:t>
            </a:r>
          </a:p>
          <a:p>
            <a:pPr>
              <a:buSzPct val="50000"/>
              <a:buFont typeface="Wingdings" panose="05000000000000000000" pitchFamily="2" charset="2"/>
              <a:buChar char="Ø"/>
            </a:pPr>
            <a:endParaRPr lang="en-US" sz="2600" dirty="0">
              <a:solidFill>
                <a:srgbClr val="002060"/>
              </a:solidFill>
            </a:endParaRPr>
          </a:p>
          <a:p>
            <a:pPr>
              <a:buSzPct val="50000"/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rgbClr val="002060"/>
                </a:solidFill>
              </a:rPr>
              <a:t>No opposition for non-substantive reasons</a:t>
            </a:r>
          </a:p>
          <a:p>
            <a:pPr>
              <a:buSzPct val="50000"/>
              <a:buFont typeface="Wingdings" panose="05000000000000000000" pitchFamily="2" charset="2"/>
              <a:buChar char="Ø"/>
            </a:pPr>
            <a:endParaRPr lang="en-US" sz="2600" dirty="0">
              <a:solidFill>
                <a:srgbClr val="002060"/>
              </a:solidFill>
            </a:endParaRPr>
          </a:p>
          <a:p>
            <a:pPr>
              <a:buSzPct val="50000"/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rgbClr val="002060"/>
                </a:solidFill>
              </a:rPr>
              <a:t>No opposition to SI cargo/container port if:</a:t>
            </a:r>
          </a:p>
          <a:p>
            <a:pPr lvl="1"/>
            <a:r>
              <a:rPr lang="en-US" sz="2000" dirty="0">
                <a:solidFill>
                  <a:srgbClr val="002060"/>
                </a:solidFill>
              </a:rPr>
              <a:t>Meets environmental/regulatory requirements</a:t>
            </a:r>
          </a:p>
          <a:p>
            <a:pPr lvl="1"/>
            <a:r>
              <a:rPr lang="en-US" sz="2000" dirty="0">
                <a:solidFill>
                  <a:srgbClr val="002060"/>
                </a:solidFill>
              </a:rPr>
              <a:t>Alternatives Analysis shows other locations do not meet need</a:t>
            </a:r>
          </a:p>
          <a:p>
            <a:pPr lvl="1"/>
            <a:r>
              <a:rPr lang="en-US" sz="2000" dirty="0">
                <a:solidFill>
                  <a:srgbClr val="002060"/>
                </a:solidFill>
              </a:rPr>
              <a:t>Reserved right to object to LNG or oil Terminal</a:t>
            </a:r>
          </a:p>
          <a:p>
            <a:pPr marL="0" indent="0">
              <a:buNone/>
            </a:pPr>
            <a:endParaRPr lang="en-US" sz="1600" dirty="0"/>
          </a:p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51236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901B58-8004-4AF8-9601-9B944AFEB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041" y="-484271"/>
            <a:ext cx="3701733" cy="5095617"/>
          </a:xfrm>
        </p:spPr>
        <p:txBody>
          <a:bodyPr anchor="b">
            <a:normAutofit/>
          </a:bodyPr>
          <a:lstStyle/>
          <a:p>
            <a:pPr algn="ctr"/>
            <a:r>
              <a:rPr lang="en-US" sz="4000" i="1" dirty="0">
                <a:solidFill>
                  <a:srgbClr val="FFFFFF"/>
                </a:solidFill>
              </a:rPr>
              <a:t>SIPI</a:t>
            </a:r>
            <a:br>
              <a:rPr lang="en-US" sz="4000" i="1" dirty="0">
                <a:solidFill>
                  <a:srgbClr val="FFFFFF"/>
                </a:solidFill>
              </a:rPr>
            </a:br>
            <a:r>
              <a:rPr lang="en-US" sz="3600" i="1" dirty="0">
                <a:solidFill>
                  <a:srgbClr val="FFFFFF"/>
                </a:solidFill>
              </a:rPr>
              <a:t>Consensus Agreement </a:t>
            </a:r>
            <a:br>
              <a:rPr lang="en-US" sz="3600" i="1" dirty="0">
                <a:solidFill>
                  <a:srgbClr val="FFFFFF"/>
                </a:solidFill>
              </a:rPr>
            </a:br>
            <a:br>
              <a:rPr lang="en-US" sz="4000" i="1" dirty="0">
                <a:solidFill>
                  <a:srgbClr val="FFFFFF"/>
                </a:solidFill>
              </a:rPr>
            </a:br>
            <a:r>
              <a:rPr lang="en-US" sz="2400" i="1" dirty="0">
                <a:solidFill>
                  <a:srgbClr val="FFFFFF"/>
                </a:solidFill>
              </a:rPr>
              <a:t>SECTION 5</a:t>
            </a:r>
            <a:br>
              <a:rPr lang="en-US" sz="2400" i="1" dirty="0">
                <a:solidFill>
                  <a:srgbClr val="FFFFFF"/>
                </a:solidFill>
              </a:rPr>
            </a:br>
            <a:r>
              <a:rPr lang="en-US" sz="2400" i="1" dirty="0">
                <a:solidFill>
                  <a:srgbClr val="FFFFFF"/>
                </a:solidFill>
              </a:rPr>
              <a:t>(p.4-5)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205B9-BC8D-4007-8DF1-3F4CA0DCD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937751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3200" b="1" i="1" dirty="0">
                <a:solidFill>
                  <a:schemeClr val="accent1">
                    <a:lumMod val="50000"/>
                  </a:schemeClr>
                </a:solidFill>
              </a:rPr>
              <a:t>Expectations of MaineDOT 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3200" b="1" i="1" dirty="0"/>
          </a:p>
          <a:p>
            <a:pPr marL="0" indent="0">
              <a:buNone/>
            </a:pPr>
            <a:r>
              <a:rPr lang="en-US" sz="2600" dirty="0"/>
              <a:t>Jurisdiction of SI with MaineDOT.  MaineDOT to collaborate with Searsport and interested parties to implement Consensus Agreement to: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600" dirty="0"/>
          </a:p>
          <a:p>
            <a:pPr>
              <a:buSzPct val="50000"/>
              <a:buFont typeface="Wingdings" panose="05000000000000000000" pitchFamily="2" charset="2"/>
              <a:buChar char="Ø"/>
            </a:pPr>
            <a:r>
              <a:rPr lang="en-US" sz="2000" dirty="0"/>
              <a:t>Meet Maine’s Transportation needs</a:t>
            </a:r>
          </a:p>
          <a:p>
            <a:pPr>
              <a:buSzPct val="50000"/>
              <a:buFont typeface="Wingdings" panose="05000000000000000000" pitchFamily="2" charset="2"/>
              <a:buChar char="Ø"/>
            </a:pPr>
            <a:endParaRPr lang="en-US" sz="2000" dirty="0"/>
          </a:p>
          <a:p>
            <a:pPr>
              <a:buSzPct val="50000"/>
              <a:buFont typeface="Wingdings" panose="05000000000000000000" pitchFamily="2" charset="2"/>
              <a:buChar char="Ø"/>
            </a:pPr>
            <a:r>
              <a:rPr lang="en-US" sz="2000" dirty="0"/>
              <a:t>Enhance opportunities for Eco-Tourism</a:t>
            </a:r>
          </a:p>
          <a:p>
            <a:pPr>
              <a:buSzPct val="50000"/>
              <a:buFont typeface="Wingdings" panose="05000000000000000000" pitchFamily="2" charset="2"/>
              <a:buChar char="Ø"/>
            </a:pPr>
            <a:endParaRPr lang="en-US" sz="2000" dirty="0"/>
          </a:p>
          <a:p>
            <a:pPr>
              <a:buSzPct val="50000"/>
              <a:buFont typeface="Wingdings" panose="05000000000000000000" pitchFamily="2" charset="2"/>
              <a:buChar char="Ø"/>
            </a:pPr>
            <a:r>
              <a:rPr lang="en-US" sz="2000" dirty="0"/>
              <a:t>Generate revenue for Searsport and region</a:t>
            </a:r>
          </a:p>
          <a:p>
            <a:pPr>
              <a:buSzPct val="50000"/>
              <a:buFont typeface="Wingdings" panose="05000000000000000000" pitchFamily="2" charset="2"/>
              <a:buChar char="Ø"/>
            </a:pPr>
            <a:endParaRPr lang="en-US" sz="2000" dirty="0"/>
          </a:p>
          <a:p>
            <a:pPr>
              <a:buSzPct val="50000"/>
              <a:buFont typeface="Wingdings" panose="05000000000000000000" pitchFamily="2" charset="2"/>
              <a:buChar char="Ø"/>
            </a:pPr>
            <a:r>
              <a:rPr lang="en-US" sz="2000" dirty="0"/>
              <a:t>Comply with buffer easement </a:t>
            </a:r>
          </a:p>
          <a:p>
            <a:pPr marL="0" indent="0">
              <a:buNone/>
            </a:pPr>
            <a:endParaRPr lang="en-US" sz="1600" dirty="0"/>
          </a:p>
          <a:p>
            <a:pPr marL="0" indent="0" algn="ctr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01223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901B58-8004-4AF8-9601-9B944AFEB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40" y="-521277"/>
            <a:ext cx="3701733" cy="5095617"/>
          </a:xfrm>
        </p:spPr>
        <p:txBody>
          <a:bodyPr anchor="b">
            <a:normAutofit/>
          </a:bodyPr>
          <a:lstStyle/>
          <a:p>
            <a:pPr algn="ctr"/>
            <a:br>
              <a:rPr lang="en-US" sz="4000" i="1" dirty="0">
                <a:solidFill>
                  <a:srgbClr val="FFFFFF"/>
                </a:solidFill>
              </a:rPr>
            </a:br>
            <a:br>
              <a:rPr lang="en-US" sz="4000" i="1" dirty="0">
                <a:solidFill>
                  <a:srgbClr val="FFFFFF"/>
                </a:solidFill>
              </a:rPr>
            </a:br>
            <a:r>
              <a:rPr lang="en-US" sz="4000" i="1" dirty="0">
                <a:solidFill>
                  <a:srgbClr val="FFFFFF"/>
                </a:solidFill>
              </a:rPr>
              <a:t>JUPC</a:t>
            </a:r>
            <a:br>
              <a:rPr lang="en-US" sz="4000" i="1" dirty="0">
                <a:solidFill>
                  <a:srgbClr val="FFFFFF"/>
                </a:solidFill>
              </a:rPr>
            </a:br>
            <a:r>
              <a:rPr lang="en-US" sz="3600" i="1" dirty="0">
                <a:solidFill>
                  <a:srgbClr val="FFFFFF"/>
                </a:solidFill>
              </a:rPr>
              <a:t>Final Report</a:t>
            </a:r>
            <a:br>
              <a:rPr lang="en-US" sz="3600" i="1" dirty="0">
                <a:solidFill>
                  <a:srgbClr val="FFFFFF"/>
                </a:solidFill>
              </a:rPr>
            </a:br>
            <a:r>
              <a:rPr lang="en-US" sz="2400" i="1" dirty="0">
                <a:solidFill>
                  <a:srgbClr val="FFFFFF"/>
                </a:solidFill>
              </a:rPr>
              <a:t>2008</a:t>
            </a:r>
            <a:br>
              <a:rPr lang="en-US" sz="2400" i="1" dirty="0">
                <a:solidFill>
                  <a:srgbClr val="FFFFFF"/>
                </a:solidFill>
              </a:rPr>
            </a:br>
            <a:br>
              <a:rPr lang="en-US" sz="2400" i="1" dirty="0">
                <a:solidFill>
                  <a:srgbClr val="FFFFFF"/>
                </a:solidFill>
              </a:rPr>
            </a:br>
            <a:br>
              <a:rPr lang="en-US" sz="2400" i="1" dirty="0">
                <a:solidFill>
                  <a:srgbClr val="FFFFFF"/>
                </a:solidFill>
              </a:rPr>
            </a:br>
            <a:endParaRPr lang="en-US" sz="2400" i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205B9-BC8D-4007-8DF1-3F4CA0DCD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7165" y="319542"/>
            <a:ext cx="8091787" cy="5937751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3500" b="1" i="1" dirty="0">
                <a:solidFill>
                  <a:schemeClr val="accent1">
                    <a:lumMod val="50000"/>
                  </a:schemeClr>
                </a:solidFill>
              </a:rPr>
              <a:t>JUPC Tasks</a:t>
            </a:r>
          </a:p>
          <a:p>
            <a:pPr>
              <a:buSzPct val="50000"/>
              <a:buFont typeface="Wingdings" panose="05000000000000000000" pitchFamily="2" charset="2"/>
              <a:buChar char="Ø"/>
            </a:pPr>
            <a:endParaRPr lang="en-US" sz="2400" dirty="0"/>
          </a:p>
          <a:p>
            <a:pPr algn="ctr">
              <a:buSzPct val="50000"/>
              <a:buFont typeface="Wingdings" panose="05000000000000000000" pitchFamily="2" charset="2"/>
              <a:buChar char="Ø"/>
            </a:pPr>
            <a:r>
              <a:rPr lang="en-US" sz="2400" dirty="0"/>
              <a:t>Propose methods to compatibly manage conservation, education, recreation, &amp; transportation on MP &amp; SI   </a:t>
            </a:r>
          </a:p>
          <a:p>
            <a:pPr marL="0" indent="0">
              <a:buSzPct val="50000"/>
              <a:buNone/>
            </a:pPr>
            <a:endParaRPr lang="en-US" sz="2400" dirty="0"/>
          </a:p>
          <a:p>
            <a:pPr marL="457200" lvl="1" indent="0" algn="ctr">
              <a:buSzPct val="50000"/>
              <a:buNone/>
            </a:pPr>
            <a:r>
              <a:rPr lang="en-US" sz="1800" i="1" u="sng" dirty="0"/>
              <a:t>Identified and established locations for</a:t>
            </a:r>
            <a:r>
              <a:rPr lang="en-US" sz="1800" i="1" dirty="0"/>
              <a:t>:</a:t>
            </a:r>
          </a:p>
          <a:p>
            <a:pPr marL="914400" lvl="2" indent="0" algn="ctr">
              <a:lnSpc>
                <a:spcPct val="100000"/>
              </a:lnSpc>
              <a:buSzPct val="50000"/>
              <a:buNone/>
            </a:pPr>
            <a:r>
              <a:rPr lang="en-US" sz="1800" i="1" dirty="0"/>
              <a:t>Protected Property</a:t>
            </a:r>
          </a:p>
          <a:p>
            <a:pPr marL="914400" lvl="2" indent="0" algn="ctr">
              <a:buSzPct val="50000"/>
              <a:buNone/>
            </a:pPr>
            <a:r>
              <a:rPr lang="en-US" sz="1800" i="1" dirty="0"/>
              <a:t>Potential Education &amp; Maintenance Center Area</a:t>
            </a:r>
          </a:p>
          <a:p>
            <a:pPr marL="914400" lvl="2" indent="0" algn="ctr">
              <a:buSzPct val="50000"/>
              <a:buNone/>
            </a:pPr>
            <a:r>
              <a:rPr lang="en-US" sz="1800" i="1" dirty="0"/>
              <a:t>Cell Tower Lease Acquisition </a:t>
            </a:r>
          </a:p>
          <a:p>
            <a:pPr marL="914400" lvl="2" indent="0" algn="ctr">
              <a:buSzPct val="50000"/>
              <a:buNone/>
            </a:pPr>
            <a:r>
              <a:rPr lang="en-US" sz="1800" i="1" dirty="0"/>
              <a:t>Enhancement/Restoration Areas</a:t>
            </a:r>
          </a:p>
          <a:p>
            <a:pPr marL="914400" lvl="2" indent="0" algn="ctr">
              <a:buSzPct val="50000"/>
              <a:buNone/>
            </a:pPr>
            <a:r>
              <a:rPr lang="en-US" sz="1800" i="1" dirty="0"/>
              <a:t>Transportation Parcel</a:t>
            </a:r>
          </a:p>
          <a:p>
            <a:pPr lvl="2">
              <a:buSzPct val="50000"/>
              <a:buFont typeface="Wingdings" panose="05000000000000000000" pitchFamily="2" charset="2"/>
              <a:buChar char="ü"/>
            </a:pPr>
            <a:endParaRPr lang="en-US" sz="1600" i="1" dirty="0"/>
          </a:p>
          <a:p>
            <a:pPr marL="457200" lvl="1" indent="0">
              <a:buSzPct val="50000"/>
              <a:buNone/>
            </a:pPr>
            <a:endParaRPr lang="en-US" sz="1600" i="1" dirty="0"/>
          </a:p>
          <a:p>
            <a:pPr marL="0" indent="0">
              <a:buNone/>
            </a:pPr>
            <a:endParaRPr lang="en-US" sz="1600" dirty="0"/>
          </a:p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35437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4590</TotalTime>
  <Words>774</Words>
  <Application>Microsoft Macintosh PowerPoint</Application>
  <PresentationFormat>Widescreen</PresentationFormat>
  <Paragraphs>184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Past State Planning Initiatives Regarding Sears Island and Mack Point   SUMMARY</vt:lpstr>
      <vt:lpstr>SIPI Consensus Agreement April 2007    SECTION 1 (p.1)</vt:lpstr>
      <vt:lpstr> SIPI Consensus Agreement    SECTION 1 (p.2)</vt:lpstr>
      <vt:lpstr>SIPI Consensus Agreement    SECTION 2 (p.2)</vt:lpstr>
      <vt:lpstr>SIPI Consensus Agreement     SECTION 2 (p.2)</vt:lpstr>
      <vt:lpstr> SIPI Consensus Agreement   SECTION 3 (p.3)</vt:lpstr>
      <vt:lpstr> SIPI Consensus Agreement   SECTION 4 (p.4)</vt:lpstr>
      <vt:lpstr>SIPI Consensus Agreement   SECTION 5 (p.4-5)</vt:lpstr>
      <vt:lpstr>  JUPC Final Report 2008   </vt:lpstr>
      <vt:lpstr>  JUPC Final Report    </vt:lpstr>
      <vt:lpstr>  JUPC Final Report   </vt:lpstr>
      <vt:lpstr>JUPC Final Report  (Rec. #2, p.8)</vt:lpstr>
      <vt:lpstr> JUPC Final Report  (Rec. #2, p.8)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Sears Island Planning Initiative  Steering Committee Consensus Agreement   4/12/07 (as amended 4/27/07)</dc:title>
  <dc:creator>Chamberlain, Kristen</dc:creator>
  <cp:lastModifiedBy>Microsoft Office User</cp:lastModifiedBy>
  <cp:revision>55</cp:revision>
  <dcterms:created xsi:type="dcterms:W3CDTF">2022-06-22T14:32:12Z</dcterms:created>
  <dcterms:modified xsi:type="dcterms:W3CDTF">2022-06-30T21:12:25Z</dcterms:modified>
</cp:coreProperties>
</file>